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Stile con tema 1 - Color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606"/>
  </p:normalViewPr>
  <p:slideViewPr>
    <p:cSldViewPr snapToGrid="0" snapToObjects="1">
      <p:cViewPr varScale="1">
        <p:scale>
          <a:sx n="81" d="100"/>
          <a:sy n="81" d="100"/>
        </p:scale>
        <p:origin x="20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tif>
</file>

<file path=ppt/media/image4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1071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889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3471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8854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8430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6286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6421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4958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2930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9115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3664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5C8B1D-D5B1-A546-AFD3-49DECE540C5E}" type="datetimeFigureOut">
              <a:rPr lang="it-IT" smtClean="0"/>
              <a:t>27/10/17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866EA-8BCE-5642-8404-756F394E171E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231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glangella@unina.i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tif"/><Relationship Id="rId6" Type="http://schemas.openxmlformats.org/officeDocument/2006/relationships/image" Target="../media/image4.tif"/><Relationship Id="rId1" Type="http://schemas.openxmlformats.org/officeDocument/2006/relationships/slideLayout" Target="../slideLayouts/slideLayout7.xml"/><Relationship Id="rId2" Type="http://schemas.openxmlformats.org/officeDocument/2006/relationships/hyperlink" Target="mailto:glangella@unina.i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iaraosta.it/wp-content/uploads/2015/12/Agronomia-NAPEA_Manuale_pedologia.pdf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0" y="2724879"/>
            <a:ext cx="121920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900" b="1" dirty="0" smtClean="0">
                <a:latin typeface="Andale Mono" charset="0"/>
                <a:ea typeface="Andale Mono" charset="0"/>
                <a:cs typeface="Andale Mono" charset="0"/>
              </a:rPr>
              <a:t>Il </a:t>
            </a:r>
            <a:r>
              <a:rPr lang="it-IT" sz="2900" b="1" dirty="0">
                <a:latin typeface="Andale Mono" charset="0"/>
                <a:ea typeface="Andale Mono" charset="0"/>
                <a:cs typeface="Andale Mono" charset="0"/>
              </a:rPr>
              <a:t>suolo nella gestione </a:t>
            </a:r>
            <a:r>
              <a:rPr lang="it-IT" sz="2900" b="1" dirty="0" smtClean="0">
                <a:latin typeface="Andale Mono" charset="0"/>
                <a:ea typeface="Andale Mono" charset="0"/>
                <a:cs typeface="Andale Mono" charset="0"/>
              </a:rPr>
              <a:t>e </a:t>
            </a:r>
            <a:r>
              <a:rPr lang="it-IT" sz="2900" b="1" dirty="0">
                <a:latin typeface="Andale Mono" charset="0"/>
                <a:ea typeface="Andale Mono" charset="0"/>
                <a:cs typeface="Andale Mono" charset="0"/>
              </a:rPr>
              <a:t>pianificazione </a:t>
            </a:r>
            <a:r>
              <a:rPr lang="it-IT" sz="2900" b="1" dirty="0" smtClean="0">
                <a:latin typeface="Andale Mono" charset="0"/>
                <a:ea typeface="Andale Mono" charset="0"/>
                <a:cs typeface="Andale Mono" charset="0"/>
              </a:rPr>
              <a:t>territoriale:</a:t>
            </a:r>
          </a:p>
          <a:p>
            <a:pPr algn="ctr"/>
            <a:r>
              <a:rPr lang="it-IT" sz="2900" b="1" dirty="0" smtClean="0">
                <a:latin typeface="Andale Mono" charset="0"/>
                <a:ea typeface="Andale Mono" charset="0"/>
                <a:cs typeface="Andale Mono" charset="0"/>
              </a:rPr>
              <a:t>approcci </a:t>
            </a:r>
            <a:r>
              <a:rPr lang="it-IT" sz="2900" b="1" dirty="0">
                <a:latin typeface="Andale Mono" charset="0"/>
                <a:ea typeface="Andale Mono" charset="0"/>
                <a:cs typeface="Andale Mono" charset="0"/>
              </a:rPr>
              <a:t>geospaziali </a:t>
            </a:r>
            <a:r>
              <a:rPr lang="it-IT" sz="2900" b="1" dirty="0" smtClean="0">
                <a:latin typeface="Andale Mono" charset="0"/>
                <a:ea typeface="Andale Mono" charset="0"/>
                <a:cs typeface="Andale Mono" charset="0"/>
              </a:rPr>
              <a:t>avanzati</a:t>
            </a:r>
          </a:p>
        </p:txBody>
      </p:sp>
      <p:sp>
        <p:nvSpPr>
          <p:cNvPr id="3" name="Rettangolo 2"/>
          <p:cNvSpPr/>
          <p:nvPr/>
        </p:nvSpPr>
        <p:spPr>
          <a:xfrm>
            <a:off x="0" y="44095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000" dirty="0" err="1">
                <a:latin typeface="American Typewriter" charset="0"/>
                <a:ea typeface="American Typewriter" charset="0"/>
                <a:cs typeface="American Typewriter" charset="0"/>
              </a:rPr>
              <a:t>Dip</a:t>
            </a:r>
            <a:r>
              <a:rPr lang="it-IT" sz="2000" dirty="0">
                <a:latin typeface="American Typewriter" charset="0"/>
                <a:ea typeface="American Typewriter" charset="0"/>
                <a:cs typeface="American Typewriter" charset="0"/>
              </a:rPr>
              <a:t>. di Architettura, Università degli Studi di Napoli Federico II</a:t>
            </a:r>
          </a:p>
        </p:txBody>
      </p:sp>
      <p:sp>
        <p:nvSpPr>
          <p:cNvPr id="5" name="Rettangolo 4"/>
          <p:cNvSpPr/>
          <p:nvPr/>
        </p:nvSpPr>
        <p:spPr>
          <a:xfrm>
            <a:off x="0" y="1264079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000" dirty="0"/>
              <a:t>CORSO CREDITI LIBERI – I SEMESTRE – </a:t>
            </a:r>
            <a:r>
              <a:rPr lang="it-IT" sz="2000" dirty="0" err="1"/>
              <a:t>a.a</a:t>
            </a:r>
            <a:r>
              <a:rPr lang="it-IT" sz="2000" dirty="0"/>
              <a:t>. 2017/2018</a:t>
            </a:r>
          </a:p>
        </p:txBody>
      </p:sp>
      <p:sp>
        <p:nvSpPr>
          <p:cNvPr id="6" name="Rettangolo 5"/>
          <p:cNvSpPr/>
          <p:nvPr/>
        </p:nvSpPr>
        <p:spPr>
          <a:xfrm>
            <a:off x="0" y="4257810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400" dirty="0">
                <a:latin typeface="Apple Chancery" charset="0"/>
                <a:ea typeface="Apple Chancery" charset="0"/>
                <a:cs typeface="Apple Chancery" charset="0"/>
              </a:rPr>
              <a:t>Giuliano </a:t>
            </a:r>
            <a:r>
              <a:rPr lang="it-IT" sz="2400" dirty="0" smtClean="0">
                <a:latin typeface="Apple Chancery" charset="0"/>
                <a:ea typeface="Apple Chancery" charset="0"/>
                <a:cs typeface="Apple Chancery" charset="0"/>
              </a:rPr>
              <a:t>Langella</a:t>
            </a:r>
          </a:p>
          <a:p>
            <a:pPr algn="ctr"/>
            <a:r>
              <a:rPr lang="it-IT" sz="2000" dirty="0" smtClean="0">
                <a:latin typeface="Apple Chancery" charset="0"/>
                <a:ea typeface="Apple Chancery" charset="0"/>
                <a:cs typeface="Apple Chancery" charset="0"/>
                <a:hlinkClick r:id="rId2"/>
              </a:rPr>
              <a:t>glangella@unina.it</a:t>
            </a:r>
            <a:endParaRPr lang="it-IT" sz="2000" dirty="0"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0" y="1664189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b="1">
                <a:solidFill>
                  <a:schemeClr val="accent2"/>
                </a:solidFill>
              </a:rPr>
              <a:t>AULA </a:t>
            </a:r>
            <a:r>
              <a:rPr lang="it-IT" b="1" smtClean="0">
                <a:solidFill>
                  <a:schemeClr val="accent2"/>
                </a:solidFill>
              </a:rPr>
              <a:t>SL4.2 </a:t>
            </a:r>
            <a:r>
              <a:rPr lang="it-IT" b="1" dirty="0" smtClean="0">
                <a:solidFill>
                  <a:schemeClr val="accent2"/>
                </a:solidFill>
              </a:rPr>
              <a:t>– 12:00-15:00</a:t>
            </a:r>
            <a:endParaRPr lang="it-IT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2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-1" y="150122"/>
            <a:ext cx="121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spc="600" dirty="0" smtClean="0">
                <a:latin typeface="American Typewriter" charset="0"/>
                <a:ea typeface="American Typewriter" charset="0"/>
                <a:cs typeface="American Typewriter" charset="0"/>
              </a:rPr>
              <a:t>Presentazione del corso</a:t>
            </a:r>
            <a:endParaRPr lang="it-IT" sz="2800" b="1" spc="600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1050878" y="1405719"/>
            <a:ext cx="95670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t-IT" dirty="0" smtClean="0"/>
              <a:t>Giuliano Langella</a:t>
            </a:r>
          </a:p>
          <a:p>
            <a:pPr marL="285750" indent="-285750">
              <a:buFont typeface="Arial" charset="0"/>
              <a:buChar char="•"/>
            </a:pPr>
            <a:r>
              <a:rPr lang="it-IT" dirty="0" smtClean="0">
                <a:hlinkClick r:id="rId2"/>
              </a:rPr>
              <a:t>glangella@unina.it</a:t>
            </a:r>
            <a:endParaRPr lang="it-IT" dirty="0" smtClean="0"/>
          </a:p>
          <a:p>
            <a:pPr marL="285750" indent="-285750">
              <a:buFont typeface="Arial" charset="0"/>
              <a:buChar char="•"/>
            </a:pPr>
            <a:r>
              <a:rPr lang="it-IT" dirty="0" smtClean="0"/>
              <a:t>081-2532136 (pedo-</a:t>
            </a:r>
            <a:r>
              <a:rPr lang="it-IT" dirty="0" err="1" smtClean="0"/>
              <a:t>calc</a:t>
            </a:r>
            <a:r>
              <a:rPr lang="it-IT" dirty="0" smtClean="0"/>
              <a:t> lab)</a:t>
            </a:r>
          </a:p>
          <a:p>
            <a:pPr marL="285750" indent="-285750">
              <a:buFont typeface="Arial" charset="0"/>
              <a:buChar char="•"/>
            </a:pPr>
            <a:r>
              <a:rPr lang="it-IT" dirty="0" smtClean="0"/>
              <a:t>Ufficio: CRISP, </a:t>
            </a:r>
            <a:r>
              <a:rPr lang="it-IT" dirty="0" err="1" smtClean="0"/>
              <a:t>Dip</a:t>
            </a:r>
            <a:r>
              <a:rPr lang="it-IT" dirty="0" smtClean="0"/>
              <a:t>. di Agraria (DIA), Portici, via Università 100</a:t>
            </a:r>
          </a:p>
          <a:p>
            <a:pPr marL="285750" indent="-285750">
              <a:buFont typeface="Arial" charset="0"/>
              <a:buChar char="•"/>
            </a:pPr>
            <a:endParaRPr lang="it-IT" dirty="0"/>
          </a:p>
          <a:p>
            <a:pPr marL="285750" indent="-285750">
              <a:buFont typeface="Arial" charset="0"/>
              <a:buChar char="•"/>
            </a:pPr>
            <a:r>
              <a:rPr lang="it-IT" dirty="0" smtClean="0"/>
              <a:t>Mi occupo di ricerca nella scienza del suolo: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it-IT" dirty="0" smtClean="0"/>
              <a:t>CNR – </a:t>
            </a:r>
            <a:r>
              <a:rPr lang="it-IT" dirty="0" err="1" smtClean="0"/>
              <a:t>ISAFoM</a:t>
            </a:r>
            <a:r>
              <a:rPr lang="it-IT" dirty="0" smtClean="0"/>
              <a:t> (idrologia del suolo) &amp; DIA (suolo</a:t>
            </a:r>
            <a:r>
              <a:rPr lang="it-IT" dirty="0"/>
              <a:t> </a:t>
            </a:r>
            <a:r>
              <a:rPr lang="it-IT" dirty="0" smtClean="0"/>
              <a:t>– pedologia &amp; pedometria)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it-IT" dirty="0" smtClean="0"/>
              <a:t>Pedologia </a:t>
            </a:r>
            <a:r>
              <a:rPr lang="it-IT" dirty="0" smtClean="0">
                <a:sym typeface="Wingdings"/>
              </a:rPr>
              <a:t> studio della classificazione e variabilità spaziale dei suoli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it-IT" dirty="0" smtClean="0">
                <a:sym typeface="Wingdings"/>
              </a:rPr>
              <a:t>Pedometria  approcci quantitativi per lo studio della variabilità spaziale dei suoli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it-IT" dirty="0" smtClean="0">
                <a:sym typeface="Wingdings"/>
              </a:rPr>
              <a:t>WB-SDSS  Sistemi di supporto alle decisioni (geospaziali, via web-</a:t>
            </a:r>
            <a:r>
              <a:rPr lang="it-IT" dirty="0" err="1" smtClean="0">
                <a:sym typeface="Wingdings"/>
              </a:rPr>
              <a:t>apps</a:t>
            </a:r>
            <a:r>
              <a:rPr lang="it-IT" dirty="0" smtClean="0">
                <a:sym typeface="Wingdings"/>
              </a:rPr>
              <a:t>)</a:t>
            </a:r>
          </a:p>
          <a:p>
            <a:pPr marL="742950" lvl="1" indent="-285750">
              <a:buFont typeface="Courier New" charset="0"/>
              <a:buChar char="o"/>
            </a:pPr>
            <a:endParaRPr lang="it-IT" dirty="0">
              <a:sym typeface="Wingdings"/>
            </a:endParaRPr>
          </a:p>
          <a:p>
            <a:pPr marL="285750" indent="-285750">
              <a:buFont typeface="Arial" charset="0"/>
              <a:buChar char="•"/>
            </a:pPr>
            <a:r>
              <a:rPr lang="it-IT" dirty="0" smtClean="0">
                <a:sym typeface="Wingdings"/>
              </a:rPr>
              <a:t>Alcuni esempi di ricerca e sviluppo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0" y="690276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 smtClean="0">
                <a:solidFill>
                  <a:schemeClr val="accent2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il relatore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67" y="5263282"/>
            <a:ext cx="4631267" cy="1043189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399" y="3790525"/>
            <a:ext cx="2840567" cy="2945514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609" y="2823919"/>
            <a:ext cx="5118881" cy="3838894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6061" y="1463269"/>
            <a:ext cx="5705939" cy="427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64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-1" y="150122"/>
            <a:ext cx="121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spc="600" dirty="0">
                <a:latin typeface="American Typewriter" charset="0"/>
                <a:ea typeface="American Typewriter" charset="0"/>
                <a:cs typeface="American Typewriter" charset="0"/>
              </a:rPr>
              <a:t>Presentazione del corso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0" y="690276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smtClean="0">
                <a:solidFill>
                  <a:schemeClr val="accent2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sintesi degli argomenti trattati</a:t>
            </a:r>
            <a:endParaRPr lang="it-IT" sz="2000" b="1" dirty="0" smtClean="0">
              <a:solidFill>
                <a:schemeClr val="accent2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0452993"/>
              </p:ext>
            </p:extLst>
          </p:nvPr>
        </p:nvGraphicFramePr>
        <p:xfrm>
          <a:off x="2434370" y="1913245"/>
          <a:ext cx="7323258" cy="3794760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1617065"/>
                <a:gridCol w="5706193"/>
              </a:tblGrid>
              <a:tr h="241300">
                <a:tc>
                  <a:txBody>
                    <a:bodyPr/>
                    <a:lstStyle/>
                    <a:p>
                      <a:pPr algn="l" fontAlgn="t"/>
                      <a:r>
                        <a:rPr lang="it-IT" sz="2000" b="1" u="none" strike="noStrike" dirty="0">
                          <a:effectLst/>
                        </a:rPr>
                        <a:t>Data</a:t>
                      </a:r>
                      <a:endParaRPr lang="it-IT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2000" b="1" u="none" strike="noStrike" dirty="0">
                          <a:effectLst/>
                        </a:rPr>
                        <a:t>Titolo</a:t>
                      </a:r>
                      <a:endParaRPr lang="it-IT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</a:tr>
              <a:tr h="406400">
                <a:tc>
                  <a:txBody>
                    <a:bodyPr/>
                    <a:lstStyle/>
                    <a:p>
                      <a:pPr algn="l" fontAlgn="t"/>
                      <a:r>
                        <a:rPr lang="mr-IN" sz="1800" u="none" strike="noStrike" dirty="0">
                          <a:effectLst/>
                        </a:rPr>
                        <a:t>27-ott-17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800" i="1" u="none" strike="noStrike" dirty="0">
                          <a:effectLst/>
                        </a:rPr>
                        <a:t>Il suolo come componente fondamentale del paesaggio</a:t>
                      </a:r>
                      <a:endParaRPr lang="it-IT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</a:tr>
              <a:tr h="406400">
                <a:tc>
                  <a:txBody>
                    <a:bodyPr/>
                    <a:lstStyle/>
                    <a:p>
                      <a:pPr algn="l" fontAlgn="t"/>
                      <a:r>
                        <a:rPr lang="mr-IN" sz="1800" u="none" strike="noStrike">
                          <a:effectLst/>
                        </a:rPr>
                        <a:t>03-nov-17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800" i="1" u="none" strike="noStrike" dirty="0">
                          <a:effectLst/>
                        </a:rPr>
                        <a:t>Funzione e servizi </a:t>
                      </a:r>
                      <a:r>
                        <a:rPr lang="it-IT" sz="1800" i="1" u="none" strike="noStrike" dirty="0" err="1">
                          <a:effectLst/>
                        </a:rPr>
                        <a:t>ecosistemici</a:t>
                      </a:r>
                      <a:r>
                        <a:rPr lang="it-IT" sz="1800" i="1" u="none" strike="noStrike" dirty="0">
                          <a:effectLst/>
                        </a:rPr>
                        <a:t> del suolo e </a:t>
                      </a:r>
                      <a:r>
                        <a:rPr lang="it-IT" sz="1800" i="1" u="none" strike="noStrike" dirty="0" err="1">
                          <a:effectLst/>
                        </a:rPr>
                        <a:t>minaccie</a:t>
                      </a:r>
                      <a:r>
                        <a:rPr lang="it-IT" sz="1800" i="1" u="none" strike="noStrike" dirty="0">
                          <a:effectLst/>
                        </a:rPr>
                        <a:t> di degrado</a:t>
                      </a:r>
                      <a:endParaRPr lang="it-IT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</a:tr>
              <a:tr h="203200">
                <a:tc>
                  <a:txBody>
                    <a:bodyPr/>
                    <a:lstStyle/>
                    <a:p>
                      <a:pPr algn="l" fontAlgn="t"/>
                      <a:r>
                        <a:rPr lang="mr-IN" sz="1800" u="none" strike="noStrike">
                          <a:effectLst/>
                        </a:rPr>
                        <a:t>10-nov-17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800" i="1" u="none" strike="noStrike" dirty="0">
                          <a:effectLst/>
                        </a:rPr>
                        <a:t>Le banche dati e la cartografia dei suoli</a:t>
                      </a:r>
                      <a:endParaRPr lang="it-IT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</a:tr>
              <a:tr h="406400">
                <a:tc>
                  <a:txBody>
                    <a:bodyPr/>
                    <a:lstStyle/>
                    <a:p>
                      <a:pPr algn="l" fontAlgn="t"/>
                      <a:r>
                        <a:rPr lang="mr-IN" sz="1800" u="none" strike="noStrike">
                          <a:effectLst/>
                        </a:rPr>
                        <a:t>17-nov-17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800" i="1" u="none" strike="noStrike" dirty="0">
                          <a:effectLst/>
                        </a:rPr>
                        <a:t>Applicazione di tecniche GIS allo studio geospaziale dei suoli</a:t>
                      </a:r>
                      <a:endParaRPr lang="it-IT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</a:tr>
              <a:tr h="406400">
                <a:tc>
                  <a:txBody>
                    <a:bodyPr/>
                    <a:lstStyle/>
                    <a:p>
                      <a:pPr algn="l" fontAlgn="t"/>
                      <a:r>
                        <a:rPr lang="mr-IN" sz="1800" u="none" strike="noStrike">
                          <a:effectLst/>
                        </a:rPr>
                        <a:t>24-nov-17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800" i="1" u="none" strike="noStrike" dirty="0">
                          <a:effectLst/>
                        </a:rPr>
                        <a:t>Il suolo nella gestione e pianificazione territoriale: approcci classici</a:t>
                      </a:r>
                      <a:endParaRPr lang="it-IT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</a:tr>
              <a:tr h="406400">
                <a:tc>
                  <a:txBody>
                    <a:bodyPr/>
                    <a:lstStyle/>
                    <a:p>
                      <a:pPr algn="l" fontAlgn="t"/>
                      <a:r>
                        <a:rPr lang="mr-IN" sz="1800" u="none" strike="noStrike">
                          <a:effectLst/>
                        </a:rPr>
                        <a:t>01-dic-17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800" i="1" u="none" strike="noStrike" dirty="0">
                          <a:effectLst/>
                        </a:rPr>
                        <a:t>Il suolo nella gestione e pianificazione territoriale: approcci geospaziali avanzati</a:t>
                      </a:r>
                      <a:endParaRPr lang="it-IT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</a:tr>
              <a:tr h="203200">
                <a:tc>
                  <a:txBody>
                    <a:bodyPr/>
                    <a:lstStyle/>
                    <a:p>
                      <a:pPr algn="l" fontAlgn="t"/>
                      <a:r>
                        <a:rPr lang="mr-IN" sz="1800" u="none" strike="noStrike">
                          <a:effectLst/>
                        </a:rPr>
                        <a:t>15-dic-17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800" i="1" u="none" strike="noStrike" dirty="0">
                          <a:effectLst/>
                        </a:rPr>
                        <a:t>Pubblicazione delle mappe e WebGIS</a:t>
                      </a:r>
                      <a:endParaRPr lang="it-IT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</a:tr>
              <a:tr h="406400">
                <a:tc>
                  <a:txBody>
                    <a:bodyPr/>
                    <a:lstStyle/>
                    <a:p>
                      <a:pPr algn="l" fontAlgn="t"/>
                      <a:r>
                        <a:rPr lang="mr-IN" sz="1800" u="none" strike="noStrike">
                          <a:effectLst/>
                        </a:rPr>
                        <a:t>22-dic-17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it-IT" sz="1800" i="1" u="none" strike="noStrike" dirty="0">
                          <a:effectLst/>
                        </a:rPr>
                        <a:t>WebGIS &amp; Sistemi di supporto alle Decisioni via web</a:t>
                      </a:r>
                      <a:endParaRPr lang="it-IT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57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-1" y="150122"/>
            <a:ext cx="121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spc="600" dirty="0">
                <a:latin typeface="American Typewriter" charset="0"/>
                <a:ea typeface="American Typewriter" charset="0"/>
                <a:cs typeface="American Typewriter" charset="0"/>
              </a:rPr>
              <a:t>Presentazione del corso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0" y="690276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 smtClean="0">
                <a:solidFill>
                  <a:schemeClr val="accent2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materiale didattico</a:t>
            </a:r>
          </a:p>
        </p:txBody>
      </p:sp>
      <p:sp>
        <p:nvSpPr>
          <p:cNvPr id="7" name="Rettangolo 6"/>
          <p:cNvSpPr/>
          <p:nvPr/>
        </p:nvSpPr>
        <p:spPr>
          <a:xfrm>
            <a:off x="1676399" y="1801586"/>
            <a:ext cx="8839200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/>
              <a:t>“</a:t>
            </a:r>
            <a:r>
              <a:rPr lang="it-IT" b="1" i="1" dirty="0" smtClean="0"/>
              <a:t>GUIDA </a:t>
            </a:r>
            <a:r>
              <a:rPr lang="it-IT" b="1" i="1" dirty="0"/>
              <a:t>PRATICA DI </a:t>
            </a:r>
            <a:r>
              <a:rPr lang="it-IT" b="1" i="1" dirty="0" smtClean="0"/>
              <a:t>PEDOLOGIA</a:t>
            </a:r>
            <a:r>
              <a:rPr lang="it-IT" dirty="0" smtClean="0"/>
              <a:t>” di </a:t>
            </a:r>
            <a:r>
              <a:rPr lang="it-IT" dirty="0" err="1" smtClean="0"/>
              <a:t>Curtaz</a:t>
            </a:r>
            <a:r>
              <a:rPr lang="it-IT" dirty="0" smtClean="0"/>
              <a:t> </a:t>
            </a:r>
            <a:r>
              <a:rPr lang="it-IT" i="1" dirty="0" smtClean="0"/>
              <a:t>et al.</a:t>
            </a:r>
          </a:p>
          <a:p>
            <a:r>
              <a:rPr lang="it-IT" sz="1400" dirty="0" smtClean="0">
                <a:hlinkClick r:id="rId2"/>
              </a:rPr>
              <a:t>http</a:t>
            </a:r>
            <a:r>
              <a:rPr lang="it-IT" sz="1400" dirty="0">
                <a:hlinkClick r:id="rId2"/>
              </a:rPr>
              <a:t>://</a:t>
            </a:r>
            <a:r>
              <a:rPr lang="it-IT" sz="1400" dirty="0" smtClean="0">
                <a:hlinkClick r:id="rId2"/>
              </a:rPr>
              <a:t>www.iaraosta.it/wp-content/uploads/2015/12/Agronomia-NAPEA_Manuale_pedologia.pdf</a:t>
            </a:r>
            <a:endParaRPr lang="it-IT" sz="1400" dirty="0" smtClean="0"/>
          </a:p>
          <a:p>
            <a:pPr marL="285750" indent="-285750">
              <a:buFont typeface="Courier New" charset="0"/>
              <a:buChar char="o"/>
            </a:pPr>
            <a:endParaRPr lang="it-IT" b="1" u="sng" dirty="0" smtClean="0"/>
          </a:p>
          <a:p>
            <a:pPr marL="285750" indent="-285750">
              <a:lnSpc>
                <a:spcPct val="200000"/>
              </a:lnSpc>
              <a:buFont typeface="Courier New" charset="0"/>
              <a:buChar char="o"/>
            </a:pPr>
            <a:r>
              <a:rPr lang="it-IT" b="1" u="sng" dirty="0" smtClean="0"/>
              <a:t>Parte A</a:t>
            </a:r>
            <a:r>
              <a:rPr lang="it-IT" b="1" dirty="0" smtClean="0"/>
              <a:t>:</a:t>
            </a:r>
            <a:r>
              <a:rPr lang="it-IT" dirty="0" smtClean="0"/>
              <a:t> </a:t>
            </a:r>
            <a:r>
              <a:rPr lang="it-IT" b="1" dirty="0" smtClean="0"/>
              <a:t>A1</a:t>
            </a:r>
            <a:r>
              <a:rPr lang="it-IT" dirty="0" smtClean="0"/>
              <a:t>, </a:t>
            </a:r>
            <a:r>
              <a:rPr lang="it-IT" b="1" dirty="0" smtClean="0"/>
              <a:t>A2</a:t>
            </a:r>
            <a:r>
              <a:rPr lang="it-IT" dirty="0" smtClean="0"/>
              <a:t> (fino a </a:t>
            </a:r>
            <a:r>
              <a:rPr lang="it-IT" dirty="0" err="1" smtClean="0"/>
              <a:t>Macroelementi</a:t>
            </a:r>
            <a:r>
              <a:rPr lang="it-IT" dirty="0" smtClean="0"/>
              <a:t> escluso), </a:t>
            </a:r>
            <a:r>
              <a:rPr lang="it-IT" b="1" dirty="0" smtClean="0"/>
              <a:t>A3</a:t>
            </a:r>
            <a:r>
              <a:rPr lang="it-IT" dirty="0" smtClean="0"/>
              <a:t> (</a:t>
            </a:r>
            <a:r>
              <a:rPr lang="it-IT" u="sng" dirty="0" smtClean="0"/>
              <a:t>solo</a:t>
            </a:r>
            <a:r>
              <a:rPr lang="it-IT" dirty="0" smtClean="0"/>
              <a:t>: Tessitura, Struttura), </a:t>
            </a:r>
            <a:r>
              <a:rPr lang="it-IT" b="1" dirty="0" smtClean="0"/>
              <a:t>A4</a:t>
            </a:r>
            <a:r>
              <a:rPr lang="it-IT" dirty="0" smtClean="0"/>
              <a:t> (fino a Nascita del suolo incluso), </a:t>
            </a:r>
            <a:r>
              <a:rPr lang="it-IT" b="1" dirty="0" smtClean="0"/>
              <a:t>A5</a:t>
            </a:r>
            <a:r>
              <a:rPr lang="it-IT" dirty="0" smtClean="0"/>
              <a:t> (WRB &amp; USDA </a:t>
            </a:r>
            <a:r>
              <a:rPr lang="it-IT" u="sng" dirty="0" smtClean="0"/>
              <a:t>no</a:t>
            </a:r>
            <a:r>
              <a:rPr lang="it-IT" dirty="0" smtClean="0"/>
              <a:t>)</a:t>
            </a:r>
          </a:p>
          <a:p>
            <a:pPr marL="285750" indent="-285750">
              <a:lnSpc>
                <a:spcPct val="200000"/>
              </a:lnSpc>
              <a:buFont typeface="Courier New" charset="0"/>
              <a:buChar char="o"/>
            </a:pPr>
            <a:r>
              <a:rPr lang="it-IT" b="1" u="sng" dirty="0" smtClean="0"/>
              <a:t>Parte B</a:t>
            </a:r>
            <a:r>
              <a:rPr lang="it-IT" b="1" dirty="0" smtClean="0"/>
              <a:t>:</a:t>
            </a:r>
            <a:r>
              <a:rPr lang="it-IT" dirty="0" smtClean="0"/>
              <a:t> </a:t>
            </a:r>
            <a:r>
              <a:rPr lang="it-IT" b="1" dirty="0" smtClean="0"/>
              <a:t>B1</a:t>
            </a:r>
            <a:r>
              <a:rPr lang="it-IT" dirty="0" smtClean="0"/>
              <a:t> (primo paragrafo), </a:t>
            </a:r>
            <a:r>
              <a:rPr lang="it-IT" b="1" dirty="0" smtClean="0"/>
              <a:t>B3</a:t>
            </a:r>
            <a:r>
              <a:rPr lang="it-IT" dirty="0" smtClean="0"/>
              <a:t>, </a:t>
            </a:r>
            <a:r>
              <a:rPr lang="it-IT" b="1" dirty="0" smtClean="0"/>
              <a:t>B4</a:t>
            </a:r>
            <a:r>
              <a:rPr lang="it-IT" dirty="0" smtClean="0"/>
              <a:t> (</a:t>
            </a:r>
            <a:r>
              <a:rPr lang="it-IT" u="sng" dirty="0" smtClean="0"/>
              <a:t>solo</a:t>
            </a:r>
            <a:r>
              <a:rPr lang="it-IT" dirty="0" smtClean="0"/>
              <a:t> il Profilo pedologico), </a:t>
            </a:r>
            <a:r>
              <a:rPr lang="it-IT" b="1" dirty="0" smtClean="0"/>
              <a:t>B5</a:t>
            </a:r>
            <a:r>
              <a:rPr lang="it-IT" dirty="0" smtClean="0"/>
              <a:t>, </a:t>
            </a:r>
            <a:r>
              <a:rPr lang="it-IT" b="1" dirty="0" smtClean="0"/>
              <a:t>B6</a:t>
            </a:r>
          </a:p>
          <a:p>
            <a:pPr marL="285750" indent="-285750">
              <a:lnSpc>
                <a:spcPct val="200000"/>
              </a:lnSpc>
              <a:buFont typeface="Courier New" charset="0"/>
              <a:buChar char="o"/>
            </a:pPr>
            <a:r>
              <a:rPr lang="it-IT" b="1" u="sng" dirty="0" smtClean="0"/>
              <a:t>Parte E</a:t>
            </a:r>
            <a:r>
              <a:rPr lang="it-IT" b="1" dirty="0" smtClean="0"/>
              <a:t>:</a:t>
            </a:r>
            <a:r>
              <a:rPr lang="it-IT" dirty="0" smtClean="0"/>
              <a:t> </a:t>
            </a:r>
            <a:r>
              <a:rPr lang="it-IT" b="1" dirty="0" smtClean="0"/>
              <a:t>E1</a:t>
            </a:r>
            <a:r>
              <a:rPr lang="it-IT" dirty="0" smtClean="0"/>
              <a:t> (Apporti e sottrazioni di materia), </a:t>
            </a:r>
            <a:r>
              <a:rPr lang="it-IT" b="1" dirty="0" smtClean="0"/>
              <a:t>E2</a:t>
            </a:r>
            <a:r>
              <a:rPr lang="it-IT" dirty="0" smtClean="0"/>
              <a:t>, </a:t>
            </a:r>
            <a:r>
              <a:rPr lang="it-IT" b="1" dirty="0" smtClean="0"/>
              <a:t>E3</a:t>
            </a:r>
            <a:r>
              <a:rPr lang="it-IT" dirty="0" smtClean="0"/>
              <a:t>, </a:t>
            </a:r>
            <a:r>
              <a:rPr lang="it-IT" b="1" dirty="0" smtClean="0"/>
              <a:t>E4</a:t>
            </a:r>
            <a:r>
              <a:rPr lang="it-IT" dirty="0" smtClean="0"/>
              <a:t> (lettura), </a:t>
            </a:r>
          </a:p>
        </p:txBody>
      </p:sp>
    </p:spTree>
    <p:extLst>
      <p:ext uri="{BB962C8B-B14F-4D97-AF65-F5344CB8AC3E}">
        <p14:creationId xmlns:p14="http://schemas.microsoft.com/office/powerpoint/2010/main" val="192915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-1" y="150122"/>
            <a:ext cx="121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spc="600" dirty="0">
                <a:latin typeface="American Typewriter" charset="0"/>
                <a:ea typeface="American Typewriter" charset="0"/>
                <a:cs typeface="American Typewriter" charset="0"/>
              </a:rPr>
              <a:t>Presentazione del corso</a:t>
            </a:r>
          </a:p>
        </p:txBody>
      </p:sp>
      <p:sp>
        <p:nvSpPr>
          <p:cNvPr id="6" name="CasellaDiTesto 5"/>
          <p:cNvSpPr txBox="1"/>
          <p:nvPr/>
        </p:nvSpPr>
        <p:spPr>
          <a:xfrm>
            <a:off x="0" y="690276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 smtClean="0">
                <a:solidFill>
                  <a:schemeClr val="accent2">
                    <a:lumMod val="7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obiettivi del corso</a:t>
            </a:r>
            <a:endParaRPr lang="it-IT" sz="2000" b="1" dirty="0">
              <a:solidFill>
                <a:schemeClr val="accent2">
                  <a:lumMod val="7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2079071" y="1498852"/>
            <a:ext cx="80338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it-IT" dirty="0" smtClean="0"/>
              <a:t>comprensione del suolo e dei suoi servizi </a:t>
            </a:r>
            <a:r>
              <a:rPr lang="it-IT" dirty="0" err="1" smtClean="0"/>
              <a:t>ecosistemici</a:t>
            </a:r>
            <a:endParaRPr lang="it-IT" dirty="0" smtClean="0"/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it-IT" dirty="0" smtClean="0"/>
              <a:t>comprensione della variabilità spaziale dei suoli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it-IT" dirty="0" smtClean="0"/>
              <a:t>essere in grado di recuperare e/o visualizzare informazioni geospaziali (GIS, WebGIS) relative al suolo (e derivati)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it-IT" dirty="0" smtClean="0"/>
              <a:t>essere in grado di interrogare un DSS online (SOILSONSWEB, Soil Monitor, altri come la piattaforma ISRIC)</a:t>
            </a:r>
          </a:p>
        </p:txBody>
      </p:sp>
    </p:spTree>
    <p:extLst>
      <p:ext uri="{BB962C8B-B14F-4D97-AF65-F5344CB8AC3E}">
        <p14:creationId xmlns:p14="http://schemas.microsoft.com/office/powerpoint/2010/main" val="133301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821</TotalTime>
  <Words>377</Words>
  <Application>Microsoft Macintosh PowerPoint</Application>
  <PresentationFormat>Widescreen</PresentationFormat>
  <Paragraphs>55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5" baseType="lpstr">
      <vt:lpstr>American Typewriter</vt:lpstr>
      <vt:lpstr>Andale Mono</vt:lpstr>
      <vt:lpstr>Apple Chancery</vt:lpstr>
      <vt:lpstr>Arial</vt:lpstr>
      <vt:lpstr>Calibri</vt:lpstr>
      <vt:lpstr>Calibri Light</vt:lpstr>
      <vt:lpstr>Courier New</vt:lpstr>
      <vt:lpstr>Mangal</vt:lpstr>
      <vt:lpstr>Wingdings</vt:lpstr>
      <vt:lpstr>Tema di Office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Giuliano Langella</dc:creator>
  <cp:lastModifiedBy>Giuliano Langella</cp:lastModifiedBy>
  <cp:revision>22</cp:revision>
  <dcterms:created xsi:type="dcterms:W3CDTF">2017-10-26T18:40:26Z</dcterms:created>
  <dcterms:modified xsi:type="dcterms:W3CDTF">2017-10-27T10:11:58Z</dcterms:modified>
</cp:coreProperties>
</file>

<file path=docProps/thumbnail.jpeg>
</file>